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859" r:id="rId2"/>
    <p:sldId id="931" r:id="rId3"/>
    <p:sldId id="906" r:id="rId4"/>
    <p:sldId id="910" r:id="rId5"/>
    <p:sldId id="911" r:id="rId6"/>
    <p:sldId id="912" r:id="rId7"/>
    <p:sldId id="913" r:id="rId8"/>
    <p:sldId id="932" r:id="rId9"/>
    <p:sldId id="915" r:id="rId10"/>
    <p:sldId id="916" r:id="rId11"/>
    <p:sldId id="933" r:id="rId12"/>
    <p:sldId id="922" r:id="rId13"/>
    <p:sldId id="923" r:id="rId14"/>
    <p:sldId id="924"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0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928198"/>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a:solidFill>
                  <a:srgbClr val="70AD47">
                    <a:lumMod val="75000"/>
                  </a:srgbClr>
                </a:solidFill>
                <a:ea typeface="楷体" panose="02010609060101010101" pitchFamily="49" charset="-122"/>
                <a:cs typeface="Times New Roman" panose="02020603050405020304" pitchFamily="18" charset="0"/>
              </a:rPr>
              <a:t>第五单元 </a:t>
            </a:r>
            <a:r>
              <a:rPr lang="zh-CN" altLang="en-US" sz="5200" smtClean="0">
                <a:solidFill>
                  <a:srgbClr val="70AD47">
                    <a:lumMod val="75000"/>
                  </a:srgbClr>
                </a:solidFill>
                <a:ea typeface="楷体" panose="02010609060101010101" pitchFamily="49" charset="-122"/>
                <a:cs typeface="Times New Roman" panose="02020603050405020304" pitchFamily="18" charset="0"/>
              </a:rPr>
              <a:t> 二</a:t>
            </a:r>
            <a:r>
              <a:rPr lang="zh-CN" altLang="en-US" sz="5200">
                <a:solidFill>
                  <a:srgbClr val="70AD47">
                    <a:lumMod val="75000"/>
                  </a:srgbClr>
                </a:solidFill>
                <a:ea typeface="楷体" panose="02010609060101010101" pitchFamily="49" charset="-122"/>
                <a:cs typeface="Times New Roman" panose="02020603050405020304" pitchFamily="18" charset="0"/>
              </a:rPr>
              <a:t>战后的世界变化</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3212976"/>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a:t>
            </a:r>
            <a:r>
              <a:rPr lang="en-US" altLang="zh-CN" sz="4000">
                <a:solidFill>
                  <a:prstClr val="black"/>
                </a:solidFill>
                <a:cs typeface="Times New Roman" panose="02020603050405020304" pitchFamily="18" charset="0"/>
              </a:rPr>
              <a:t>17</a:t>
            </a:r>
            <a:r>
              <a:rPr lang="zh-CN" altLang="en-US" sz="4000">
                <a:solidFill>
                  <a:prstClr val="black"/>
                </a:solidFill>
                <a:cs typeface="Times New Roman" panose="02020603050405020304" pitchFamily="18" charset="0"/>
              </a:rPr>
              <a:t>课　二战后资本主义的新变化</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3589338" algn="l"/>
                <a:tab pos="5645150" algn="l"/>
                <a:tab pos="9863138"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位资深记者评论道，他曾以为欧洲找到了正确的道路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生活方式的超级大国，但现在忽然发现了这一战略的巨大缺陷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欧洲负担不了如此舒适的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退休生活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。该评论</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指出了国家干预经济的重要性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看到两极格局加剧国家的负担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肯定马歇尔计划对欧洲的帮助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揭示了高福利政策存在的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弊端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431938" y="1971588"/>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6565"/>
            <a:ext cx="11485848" cy="3900235"/>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史料实证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欧洲国家的联合之路</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第二次世界大战后初期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联邦德国总理阿登纳曾说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没有政治上的一致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欧洲各国人民将沦为超级大国的附庸。</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必须在联合起来的欧洲建立一个第三种力量。这种力量虽然远不如这两大强国那样强大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在面临这种威胁时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为了维护和平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它可以在天平中投下自己的砝码。</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根据材料一，概括阿登纳的主张及目的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70768" y="5661248"/>
            <a:ext cx="10116926"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欧洲各国进行联合。加快欧洲经济的发展，提高欧洲的国际地位。</a:t>
            </a:r>
            <a:endParaRPr lang="zh-CN" altLang="zh-CN" sz="120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60854" y="980728"/>
            <a:ext cx="7458075" cy="1028700"/>
          </a:xfrm>
          <a:prstGeom prst="rect">
            <a:avLst/>
          </a:prstGeom>
        </p:spPr>
      </p:pic>
    </p:spTree>
    <p:extLst>
      <p:ext uri="{BB962C8B-B14F-4D97-AF65-F5344CB8AC3E}">
        <p14:creationId xmlns:p14="http://schemas.microsoft.com/office/powerpoint/2010/main" val="191319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时空观念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超级大国的崛起之路</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第二次世界大战后美国经济的发展</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示意图</a:t>
            </a: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第二次世界大战后初期，美国经济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持续发展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的原因有哪些？</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年代，美国进入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新经济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时代，其主要特征是什么</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p>
        </p:txBody>
      </p:sp>
      <p:pic>
        <p:nvPicPr>
          <p:cNvPr id="3" name="ds39.jpg" descr="id:2147491683;FounderCES"/>
          <p:cNvPicPr/>
          <p:nvPr/>
        </p:nvPicPr>
        <p:blipFill>
          <a:blip r:embed="rId2"/>
          <a:stretch>
            <a:fillRect/>
          </a:stretch>
        </p:blipFill>
        <p:spPr>
          <a:xfrm>
            <a:off x="1990750" y="2060848"/>
            <a:ext cx="6606540" cy="1176020"/>
          </a:xfrm>
          <a:prstGeom prst="rect">
            <a:avLst/>
          </a:prstGeom>
        </p:spPr>
      </p:pic>
      <p:sp>
        <p:nvSpPr>
          <p:cNvPr id="4" name="矩形 3"/>
          <p:cNvSpPr/>
          <p:nvPr/>
        </p:nvSpPr>
        <p:spPr>
          <a:xfrm>
            <a:off x="334566" y="4581128"/>
            <a:ext cx="11233248"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积极拓展世界市场，应用最新科技成果，革新生产技术。全球化和信息化。</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历史解释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速度强国的超越之路</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贸易立国</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的口号下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外需主导型</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的经济增长战略获得了巨大的成功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国力明显增强。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日本的实际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GDP</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年均增长率为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日本一跃成为资本主义世界仅次于美国的第二经济大国。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根据材料三，概括第二次世界大战后日本经济发展的特点。结合所学知识，分析其原因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4122946"/>
            <a:ext cx="11440128" cy="1754326"/>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经济迅速发展。第二次世界大战后，美国在日本推行非军事化和民主化改革；冷战开始后，美国出于本国的战略需要，开始积极扶持日本；朝鲜战争爆发后，日本获得了大量军需订单；日本政府制定了适当的经济政策，大力引进先进技术。</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zh-CN" altLang="zh-CN">
                <a:solidFill>
                  <a:srgbClr val="00FFF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家国情怀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奔跑中国的腾飞之路</a:t>
            </a:r>
            <a:r>
              <a:rPr lang="zh-CN" altLang="zh-CN">
                <a:solidFill>
                  <a:srgbClr val="00FFF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最有价值的历史学习，在于思考与总结，并形成自己的认识与结论，为现实服务。请从第二次世界大战后日本经济的发展中得出认识和结论，来助推</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中国腾飞</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2420888"/>
            <a:ext cx="11233248"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重视科技；发展教育；适时调整政策；因势改革；等等。</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言之有理即可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504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4524315"/>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欧洲的联合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第二次世界大战留下的混乱，给欧洲提供了一个重要的教训：如果我们欧洲人不想在起了根本变化的世界里走下坡路的话，我们就必须从起了变化的形势中作出必要的结论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欧洲的联合是绝对迫切需要的。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绝对迫切需要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建立社会保障制度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采用先进的科学技术成果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加入世界贸易组织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消除战争积怨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走向</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576954" y="356000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pic>
        <p:nvPicPr>
          <p:cNvPr id="4" name="图片 3"/>
          <p:cNvPicPr>
            <a:picLocks noChangeAspect="1"/>
          </p:cNvPicPr>
          <p:nvPr/>
        </p:nvPicPr>
        <p:blipFill>
          <a:blip r:embed="rId2"/>
          <a:stretch>
            <a:fillRect/>
          </a:stretch>
        </p:blipFill>
        <p:spPr>
          <a:xfrm>
            <a:off x="360854" y="836712"/>
            <a:ext cx="7477125" cy="1133475"/>
          </a:xfrm>
          <a:prstGeom prst="rect">
            <a:avLst/>
          </a:prstGeom>
        </p:spPr>
      </p:pic>
    </p:spTree>
    <p:extLst>
      <p:ext uri="{BB962C8B-B14F-4D97-AF65-F5344CB8AC3E}">
        <p14:creationId xmlns:p14="http://schemas.microsoft.com/office/powerpoint/2010/main" val="224103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后，欧洲各国满目疮痍，经济远不如战前水平，但到了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年代，欧洲基本上实现了工业重生。欧洲经济迅速恢复和发展的外部原因是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杜鲁门主义的出台</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西欧工业基础雄厚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马歇尔计划的实施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欧洲共同体的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297548" y="1433940"/>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美国的发展与日本的崛起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年代，美国进入了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新经济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时代。其新经济的支柱产业是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传统制造行业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信息技术产业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航天技术产业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生物工程</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产业</a:t>
            </a:r>
            <a:endParaRPr lang="zh-CN" altLang="en-US"/>
          </a:p>
        </p:txBody>
      </p:sp>
      <p:sp>
        <p:nvSpPr>
          <p:cNvPr id="4" name="矩形 3"/>
          <p:cNvSpPr/>
          <p:nvPr/>
        </p:nvSpPr>
        <p:spPr>
          <a:xfrm>
            <a:off x="10000890" y="1430028"/>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后，欧洲、美国、日本经济迅速发展的共同原因是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马歇尔计划的援助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推行非军事化和民主化改革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凭借原有的工业基础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重视科技</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95606" y="90872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5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年代以来日本政治人物发表的有关言论。这些言论表明日本</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谋求政治大国</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地位</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已成为世界经济霸主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积极推行非军事化</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追求世界和平与</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6614" y="836712"/>
            <a:ext cx="3009900" cy="495300"/>
          </a:xfrm>
          <a:prstGeom prst="rect">
            <a:avLst/>
          </a:prstGeom>
        </p:spPr>
      </p:pic>
      <p:sp>
        <p:nvSpPr>
          <p:cNvPr id="4" name="矩形 3"/>
          <p:cNvSpPr/>
          <p:nvPr/>
        </p:nvSpPr>
        <p:spPr>
          <a:xfrm>
            <a:off x="2693578" y="1428685"/>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graphicFrame>
        <p:nvGraphicFramePr>
          <p:cNvPr id="5" name="表格 4"/>
          <p:cNvGraphicFramePr>
            <a:graphicFrameLocks noGrp="1"/>
          </p:cNvGraphicFramePr>
          <p:nvPr>
            <p:extLst>
              <p:ext uri="{D42A27DB-BD31-4B8C-83A1-F6EECF244321}">
                <p14:modId xmlns:p14="http://schemas.microsoft.com/office/powerpoint/2010/main" val="4213794510"/>
              </p:ext>
            </p:extLst>
          </p:nvPr>
        </p:nvGraphicFramePr>
        <p:xfrm>
          <a:off x="550590" y="2033244"/>
          <a:ext cx="11017224" cy="2852928"/>
        </p:xfrm>
        <a:graphic>
          <a:graphicData uri="http://schemas.openxmlformats.org/drawingml/2006/table">
            <a:tbl>
              <a:tblPr firstRow="1" firstCol="1" bandRow="1"/>
              <a:tblGrid>
                <a:gridCol w="1080120">
                  <a:extLst>
                    <a:ext uri="{9D8B030D-6E8A-4147-A177-3AD203B41FA5}">
                      <a16:colId xmlns:a16="http://schemas.microsoft.com/office/drawing/2014/main" val="4270060486"/>
                    </a:ext>
                  </a:extLst>
                </a:gridCol>
                <a:gridCol w="2016224">
                  <a:extLst>
                    <a:ext uri="{9D8B030D-6E8A-4147-A177-3AD203B41FA5}">
                      <a16:colId xmlns:a16="http://schemas.microsoft.com/office/drawing/2014/main" val="966758139"/>
                    </a:ext>
                  </a:extLst>
                </a:gridCol>
                <a:gridCol w="1512168">
                  <a:extLst>
                    <a:ext uri="{9D8B030D-6E8A-4147-A177-3AD203B41FA5}">
                      <a16:colId xmlns:a16="http://schemas.microsoft.com/office/drawing/2014/main" val="1214927253"/>
                    </a:ext>
                  </a:extLst>
                </a:gridCol>
                <a:gridCol w="6408712">
                  <a:extLst>
                    <a:ext uri="{9D8B030D-6E8A-4147-A177-3AD203B41FA5}">
                      <a16:colId xmlns:a16="http://schemas.microsoft.com/office/drawing/2014/main" val="2473048520"/>
                    </a:ext>
                  </a:extLst>
                </a:gridCol>
              </a:tblGrid>
              <a:tr h="302900">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身份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言论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1806799"/>
                  </a:ext>
                </a:extLst>
              </a:tr>
              <a:tr h="416212">
                <a:tc>
                  <a:txBody>
                    <a:bodyPr/>
                    <a:lstStyle/>
                    <a:p>
                      <a:pPr algn="ctr" hangingPunct="0">
                        <a:lnSpc>
                          <a:spcPct val="13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1983</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中曾</a:t>
                      </a: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根康</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首相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要加强日本在自由世界和世界政治中的发言权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7263719"/>
                  </a:ext>
                </a:extLst>
              </a:tr>
              <a:tr h="619113">
                <a:tc>
                  <a:txBody>
                    <a:bodyPr/>
                    <a:lstStyle/>
                    <a:p>
                      <a:pPr algn="ctr" hangingPunct="0">
                        <a:lnSpc>
                          <a:spcPct val="13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1988</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竹</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下登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首相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今后的时代要求日本在政治上要有大胆而崭新的想法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6436832"/>
                  </a:ext>
                </a:extLst>
              </a:tr>
              <a:tr h="619113">
                <a:tc>
                  <a:txBody>
                    <a:bodyPr/>
                    <a:lstStyle/>
                    <a:p>
                      <a:pPr algn="ctr" hangingPunct="0">
                        <a:lnSpc>
                          <a:spcPct val="13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1991</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波多</a:t>
                      </a: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野敬</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驻联合</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国大使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30000"/>
                        </a:lnSpc>
                        <a:spcAft>
                          <a:spcPts val="0"/>
                        </a:spcAft>
                      </a:pP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争取</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年内成为安理会常任理事国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9193825"/>
                  </a:ext>
                </a:extLst>
              </a:tr>
            </a:tbl>
          </a:graphicData>
        </a:graphic>
      </p:graphicFrame>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社会保障制度的建立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中，有学者认为：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我们必须消灭所有敌人，不仅仅是用加农炮和导弹可以毁灭的具体的敌人，也包括同样具有毁灭性的经济敌人。这样的敌人意指失业、疾病、养老和儿童的饥饿。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基于这一认识，第二次世界大战后各国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走上联合自强道路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成立北约合作组织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进行冷战争霸对峙</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建立社会保障</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271670" y="2564904"/>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57013"/>
            <a:ext cx="11485848" cy="4524315"/>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表反映出第二次世界大战后这两个国家联盟或国家经济发展的共同原因是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美国大力援助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科技革命兴起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国际合作加强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经济政策</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230998435"/>
              </p:ext>
            </p:extLst>
          </p:nvPr>
        </p:nvGraphicFramePr>
        <p:xfrm>
          <a:off x="478582" y="2647360"/>
          <a:ext cx="10971213" cy="2194560"/>
        </p:xfrm>
        <a:graphic>
          <a:graphicData uri="http://schemas.openxmlformats.org/drawingml/2006/table">
            <a:tbl>
              <a:tblPr firstRow="1" firstCol="1" bandRow="1"/>
              <a:tblGrid>
                <a:gridCol w="5040560">
                  <a:extLst>
                    <a:ext uri="{9D8B030D-6E8A-4147-A177-3AD203B41FA5}">
                      <a16:colId xmlns:a16="http://schemas.microsoft.com/office/drawing/2014/main" val="575095336"/>
                    </a:ext>
                  </a:extLst>
                </a:gridCol>
                <a:gridCol w="5930653">
                  <a:extLst>
                    <a:ext uri="{9D8B030D-6E8A-4147-A177-3AD203B41FA5}">
                      <a16:colId xmlns:a16="http://schemas.microsoft.com/office/drawing/2014/main" val="977350693"/>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西欧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日本</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6520071"/>
                  </a:ext>
                </a:extLst>
              </a:tr>
              <a:tr h="0">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西欧国家采用最先进的科学技术成果</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制定恰当的经济发展政策</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促进了经济的恢复和发展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冷战开始后</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美国开始积极扶持日本</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日本政府利用当时有利的外部环境</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制定适当的经济政策</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促进了经济的迅速发展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3156681"/>
                  </a:ext>
                </a:extLst>
              </a:tr>
            </a:tbl>
          </a:graphicData>
        </a:graphic>
      </p:graphicFrame>
      <p:sp>
        <p:nvSpPr>
          <p:cNvPr id="5" name="矩形 4"/>
          <p:cNvSpPr/>
          <p:nvPr/>
        </p:nvSpPr>
        <p:spPr>
          <a:xfrm>
            <a:off x="10919742" y="2004102"/>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pic>
        <p:nvPicPr>
          <p:cNvPr id="6" name="图片 5"/>
          <p:cNvPicPr>
            <a:picLocks noChangeAspect="1"/>
          </p:cNvPicPr>
          <p:nvPr/>
        </p:nvPicPr>
        <p:blipFill>
          <a:blip r:embed="rId2"/>
          <a:stretch>
            <a:fillRect/>
          </a:stretch>
        </p:blipFill>
        <p:spPr>
          <a:xfrm>
            <a:off x="414139" y="841430"/>
            <a:ext cx="7448550" cy="1085850"/>
          </a:xfrm>
          <a:prstGeom prst="rect">
            <a:avLst/>
          </a:prstGeom>
        </p:spPr>
      </p:pic>
    </p:spTree>
    <p:extLst>
      <p:ext uri="{BB962C8B-B14F-4D97-AF65-F5344CB8AC3E}">
        <p14:creationId xmlns:p14="http://schemas.microsoft.com/office/powerpoint/2010/main" val="367416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3675063" algn="l"/>
                <a:tab pos="5645150" algn="l"/>
                <a:tab pos="9863138" algn="l"/>
              </a:tabLst>
            </a:pPr>
            <a:r>
              <a:rPr lang="en-US" altLang="zh-CN" smtClean="0">
                <a:solidFill>
                  <a:srgbClr val="00B0F0"/>
                </a:solidFill>
                <a:latin typeface="Times New Roman" panose="02020603050405020304" pitchFamily="18" charset="0"/>
                <a:ea typeface="宋体" panose="02010600030101010101" pitchFamily="2" charset="-122"/>
              </a:rPr>
              <a:t>8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是反映第二次世界大战后西方国家就业人口分布变化的柱状图。这说明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社会福利政策不断完善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产业结构顺应时代发展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服务行业规模趋于稳定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美苏冷战影响经济</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10630" y="867747"/>
            <a:ext cx="2000250" cy="457200"/>
          </a:xfrm>
          <a:prstGeom prst="rect">
            <a:avLst/>
          </a:prstGeom>
        </p:spPr>
      </p:pic>
      <p:sp>
        <p:nvSpPr>
          <p:cNvPr id="4" name="矩形 3"/>
          <p:cNvSpPr/>
          <p:nvPr/>
        </p:nvSpPr>
        <p:spPr>
          <a:xfrm>
            <a:off x="2054771" y="1435513"/>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pic>
        <p:nvPicPr>
          <p:cNvPr id="5" name="ds38.jpg" descr="id:2147491669;FounderCES"/>
          <p:cNvPicPr/>
          <p:nvPr/>
        </p:nvPicPr>
        <p:blipFill>
          <a:blip r:embed="rId3"/>
          <a:stretch>
            <a:fillRect/>
          </a:stretch>
        </p:blipFill>
        <p:spPr>
          <a:xfrm>
            <a:off x="5735166" y="1326374"/>
            <a:ext cx="3600450" cy="2628900"/>
          </a:xfrm>
          <a:prstGeom prst="rect">
            <a:avLst/>
          </a:prstGeom>
        </p:spPr>
      </p:pic>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1018</TotalTime>
  <Words>1126</Words>
  <Application>Microsoft Office PowerPoint</Application>
  <PresentationFormat>自定义</PresentationFormat>
  <Paragraphs>102</Paragraphs>
  <Slides>14</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14</vt:i4>
      </vt:variant>
    </vt:vector>
  </HeadingPairs>
  <TitlesOfParts>
    <vt:vector size="21"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301</cp:revision>
  <dcterms:created xsi:type="dcterms:W3CDTF">2020-11-06T05:24:40Z</dcterms:created>
  <dcterms:modified xsi:type="dcterms:W3CDTF">2024-12-17T01:46:22Z</dcterms:modified>
</cp:coreProperties>
</file>